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57" r:id="rId3"/>
    <p:sldId id="272" r:id="rId4"/>
    <p:sldId id="258" r:id="rId5"/>
    <p:sldId id="259" r:id="rId6"/>
    <p:sldId id="260" r:id="rId7"/>
    <p:sldId id="270" r:id="rId8"/>
    <p:sldId id="261" r:id="rId9"/>
    <p:sldId id="263" r:id="rId10"/>
    <p:sldId id="264" r:id="rId11"/>
    <p:sldId id="265" r:id="rId12"/>
    <p:sldId id="268" r:id="rId13"/>
    <p:sldId id="269" r:id="rId14"/>
    <p:sldId id="266"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ian Singer-Towns" initials="BS" lastIdx="4" clrIdx="1">
    <p:extLst>
      <p:ext uri="{19B8F6BF-5375-455C-9EA6-DF929625EA0E}">
        <p15:presenceInfo xmlns:p15="http://schemas.microsoft.com/office/powerpoint/2012/main" userId="S::btowns@smp.org::7259c008-5664-4d8b-97e4-93a4b61f415a" providerId="AD"/>
      </p:ext>
    </p:extLst>
  </p:cmAuthor>
  <p:cmAuthor id="3" name="Steven Ellair" initials="SE" lastIdx="6" clrIdx="2">
    <p:extLst>
      <p:ext uri="{19B8F6BF-5375-455C-9EA6-DF929625EA0E}">
        <p15:presenceInfo xmlns:p15="http://schemas.microsoft.com/office/powerpoint/2012/main" userId="S::sellair@smp.org::ad70234c-dccd-497b-bfbd-5adad4a1a9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29" autoAdjust="0"/>
    <p:restoredTop sz="85918" autoAdjust="0"/>
  </p:normalViewPr>
  <p:slideViewPr>
    <p:cSldViewPr>
      <p:cViewPr varScale="1">
        <p:scale>
          <a:sx n="91" d="100"/>
          <a:sy n="91" d="100"/>
        </p:scale>
        <p:origin x="1404" y="78"/>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12/2/2020</a:t>
            </a:fld>
            <a:endParaRPr lang="en-US" dirty="0"/>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dirty="0"/>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12/2/2020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dirty="0"/>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Dean Drobot / Shutterstock.com</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dirty="0"/>
          </a:p>
        </p:txBody>
      </p:sp>
    </p:spTree>
    <p:extLst>
      <p:ext uri="{BB962C8B-B14F-4D97-AF65-F5344CB8AC3E}">
        <p14:creationId xmlns:p14="http://schemas.microsoft.com/office/powerpoint/2010/main" val="3484436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which is found on page 111 of the student book, as a class, in pairs, or in small groups. After they report their discussions, have them compare their responses to the bulleted points on page 111 of the student book.</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dirty="0"/>
          </a:p>
        </p:txBody>
      </p:sp>
    </p:spTree>
    <p:extLst>
      <p:ext uri="{BB962C8B-B14F-4D97-AF65-F5344CB8AC3E}">
        <p14:creationId xmlns:p14="http://schemas.microsoft.com/office/powerpoint/2010/main" val="25453683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k-mookpan/Shutterstock.com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Be sure the students understand that innocent curiosity about these things isn’t sinful. It is when a person begins to truly believe in the power of magic, superstition, and horoscopes and begins to plan their life around these beliefs, that it moves into sinful territory.</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dirty="0"/>
          </a:p>
        </p:txBody>
      </p:sp>
    </p:spTree>
    <p:extLst>
      <p:ext uri="{BB962C8B-B14F-4D97-AF65-F5344CB8AC3E}">
        <p14:creationId xmlns:p14="http://schemas.microsoft.com/office/powerpoint/2010/main" val="2237283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Richard Coomber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Ask the students if they can recall any songs, television shows, or movies that made fun of someone’s religious beliefs or some symbol of faith. If these were done with the intention of mocking or belittling someone’s faith, they would be examples of sacrilege.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0" dirty="0">
                <a:solidFill>
                  <a:schemeClr val="bg1">
                    <a:lumMod val="65000"/>
                  </a:schemeClr>
                </a:solidFill>
              </a:rPr>
              <a:t>In regard to simony, be sure students understand that this does not apply to selling religious books, medals, art, and so on (at fair prices!). What makes something simony is when such things are sold with a promise of a miraculous cure, automatic entrance into Heaven, or similar spiritual favors.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dirty="0"/>
          </a:p>
        </p:txBody>
      </p:sp>
    </p:spTree>
    <p:extLst>
      <p:ext uri="{BB962C8B-B14F-4D97-AF65-F5344CB8AC3E}">
        <p14:creationId xmlns:p14="http://schemas.microsoft.com/office/powerpoint/2010/main" val="179176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GagoDesign/Shutterstock.com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a:t>
            </a:r>
            <a:r>
              <a:rPr lang="en-US" sz="1200" i="0" dirty="0">
                <a:solidFill>
                  <a:schemeClr val="bg1">
                    <a:lumMod val="65000"/>
                  </a:schemeClr>
                </a:solidFill>
              </a:rPr>
              <a:t>: The discussion of atheism and agnosticism requires careful nuance. There is a good chance that some of your students have already identified as such, at least privately. Though the act of denying God is objectively wrong in Christian morality, there is most probably good intention and mitigating circumstances. </a:t>
            </a:r>
            <a:r>
              <a:rPr lang="en-US" sz="1200" i="0" kern="1200" dirty="0">
                <a:solidFill>
                  <a:schemeClr val="tx1"/>
                </a:solidFill>
                <a:effectLst/>
                <a:latin typeface="+mn-lt"/>
                <a:ea typeface="+mn-ea"/>
                <a:cs typeface="+mn-cs"/>
              </a:rPr>
              <a:t>M</a:t>
            </a:r>
            <a:r>
              <a:rPr lang="en-US" sz="1200" kern="1200" dirty="0">
                <a:solidFill>
                  <a:schemeClr val="tx1"/>
                </a:solidFill>
                <a:effectLst/>
                <a:latin typeface="+mn-lt"/>
                <a:ea typeface="+mn-ea"/>
                <a:cs typeface="+mn-cs"/>
              </a:rPr>
              <a:t>any atheists and agnostics live principled, moral lives committed to protecting the dignity of others. </a:t>
            </a:r>
            <a:r>
              <a:rPr lang="en-US" sz="1200" i="0" dirty="0">
                <a:solidFill>
                  <a:schemeClr val="bg1">
                    <a:lumMod val="65000"/>
                  </a:schemeClr>
                </a:solidFill>
              </a:rPr>
              <a:t>We would not want to risk alienating such students, or anyone else for that matter, with condemning or judgmental discussions of these topics.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dirty="0"/>
          </a:p>
        </p:txBody>
      </p:sp>
    </p:spTree>
    <p:extLst>
      <p:ext uri="{BB962C8B-B14F-4D97-AF65-F5344CB8AC3E}">
        <p14:creationId xmlns:p14="http://schemas.microsoft.com/office/powerpoint/2010/main" val="11663206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Deepak Sethi / 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You might wish to begin by inviting the students to share their initial thoughts about this question. </a:t>
            </a: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dirty="0"/>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talitha_it/Shutterstock.com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20DC229-7167-44B8-9A48-0708C090EF13}"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3503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Pemaphoto/Shutterstock.com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To drive the point home that the First Commandment is the starting point of our moral life, have a student read the paragraph at the top of page 101 in the student book ( “The First Commandment is a summons  .  .  .”) to the class.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dirty="0"/>
          </a:p>
        </p:txBody>
      </p:sp>
    </p:spTree>
    <p:extLst>
      <p:ext uri="{BB962C8B-B14F-4D97-AF65-F5344CB8AC3E}">
        <p14:creationId xmlns:p14="http://schemas.microsoft.com/office/powerpoint/2010/main" val="396827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Olga Gold / 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Be sure the students understand that faith, hope, and love are gifts from God. We do not produce these virtues on our own but receive them through God’s generous love. By putting God first in our life, we increase our receptivity to these gifts.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dirty="0"/>
          </a:p>
        </p:txBody>
      </p:sp>
    </p:spTree>
    <p:extLst>
      <p:ext uri="{BB962C8B-B14F-4D97-AF65-F5344CB8AC3E}">
        <p14:creationId xmlns:p14="http://schemas.microsoft.com/office/powerpoint/2010/main" val="1794451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Oko Laa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sins listed on this slide are rarely talked about, and many students may not have heard of them or understand what they mean. You may wish to have the students turn to pages 101</a:t>
            </a:r>
            <a:r>
              <a:rPr lang="en-US" sz="1200" kern="1200" dirty="0">
                <a:solidFill>
                  <a:schemeClr val="tx1"/>
                </a:solidFill>
                <a:effectLst/>
                <a:latin typeface="+mn-lt"/>
                <a:ea typeface="+mn-ea"/>
                <a:cs typeface="+mn-cs"/>
              </a:rPr>
              <a:t>–</a:t>
            </a:r>
            <a:r>
              <a:rPr lang="en-US" sz="1200" i="0" dirty="0">
                <a:solidFill>
                  <a:schemeClr val="bg1">
                    <a:lumMod val="65000"/>
                  </a:schemeClr>
                </a:solidFill>
              </a:rPr>
              <a:t>103 of the student book and read the explanations. The next slide asks the students to imagine what each of these sins might look like in someone’s life.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dirty="0"/>
          </a:p>
        </p:txBody>
      </p:sp>
    </p:spTree>
    <p:extLst>
      <p:ext uri="{BB962C8B-B14F-4D97-AF65-F5344CB8AC3E}">
        <p14:creationId xmlns:p14="http://schemas.microsoft.com/office/powerpoint/2010/main" val="11504870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Some possible responses might be: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solidFill>
                  <a:schemeClr val="bg1">
                    <a:lumMod val="65000"/>
                  </a:schemeClr>
                </a:solidFill>
              </a:rPr>
              <a:t>Sins against faith</a:t>
            </a:r>
            <a:r>
              <a:rPr lang="en-US" sz="1200" i="0" dirty="0">
                <a:solidFill>
                  <a:schemeClr val="bg1">
                    <a:lumMod val="65000"/>
                  </a:schemeClr>
                </a:solidFill>
              </a:rPr>
              <a:t>: having questions about your faith but not seeking out answers from reliable sources; not going to church just because your friends are not going anymore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solidFill>
                  <a:schemeClr val="bg1">
                    <a:lumMod val="65000"/>
                  </a:schemeClr>
                </a:solidFill>
              </a:rPr>
              <a:t>Sins against hope</a:t>
            </a:r>
            <a:r>
              <a:rPr lang="en-US" sz="1200" i="0" dirty="0">
                <a:solidFill>
                  <a:schemeClr val="bg1">
                    <a:lumMod val="65000"/>
                  </a:schemeClr>
                </a:solidFill>
              </a:rPr>
              <a:t>: believing that God doesn’t care about us or that God doesn’t exist because something bad happens in our life; assuming that we are right with God even when we aren’t taking time to build our relationship with God through prayer, study, and receiving the Seven Sacraments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solidFill>
                  <a:schemeClr val="bg1">
                    <a:lumMod val="65000"/>
                  </a:schemeClr>
                </a:solidFill>
              </a:rPr>
              <a:t>Sins against love</a:t>
            </a:r>
            <a:r>
              <a:rPr lang="en-US" sz="1200" i="0" dirty="0">
                <a:solidFill>
                  <a:schemeClr val="bg1">
                    <a:lumMod val="65000"/>
                  </a:schemeClr>
                </a:solidFill>
              </a:rPr>
              <a:t>: being too busy with our lives to take time to return God’s love through praise and thanksgiving; hating or rejecting God because we think the world should be different than it is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dirty="0"/>
          </a:p>
        </p:txBody>
      </p:sp>
    </p:spTree>
    <p:extLst>
      <p:ext uri="{BB962C8B-B14F-4D97-AF65-F5344CB8AC3E}">
        <p14:creationId xmlns:p14="http://schemas.microsoft.com/office/powerpoint/2010/main" val="27721905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grandbrothers/Shutterstock.com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students may not understand that religious freedom is a serious issue. Ask them to recall any instances of religious persecution or the lack of religious freedom they might be familiar with. The following are some examples:</a:t>
            </a:r>
          </a:p>
          <a:p>
            <a:pPr marL="171450" indent="-171450">
              <a:buFont typeface="Arial" panose="020B0604020202020204" pitchFamily="34" charset="0"/>
              <a:buChar char="•"/>
            </a:pPr>
            <a:r>
              <a:rPr lang="en-US" dirty="0"/>
              <a:t>early Christians being persecuted and killed in the Roman Empire</a:t>
            </a:r>
          </a:p>
          <a:p>
            <a:pPr marL="171450" indent="-171450">
              <a:buFont typeface="Arial" panose="020B0604020202020204" pitchFamily="34" charset="0"/>
              <a:buChar char="•"/>
            </a:pPr>
            <a:r>
              <a:rPr lang="en-US" dirty="0"/>
              <a:t>Christians and Moslems persecuting each other in the Middle Ages</a:t>
            </a:r>
          </a:p>
          <a:p>
            <a:pPr marL="171450" indent="-171450">
              <a:buFont typeface="Arial" panose="020B0604020202020204" pitchFamily="34" charset="0"/>
              <a:buChar char="•"/>
            </a:pPr>
            <a:r>
              <a:rPr lang="en-US" dirty="0"/>
              <a:t>Catholics persecuting Protestants during the Reformation</a:t>
            </a:r>
          </a:p>
          <a:p>
            <a:pPr marL="171450" indent="-171450">
              <a:buFont typeface="Arial" panose="020B0604020202020204" pitchFamily="34" charset="0"/>
              <a:buChar char="•"/>
            </a:pPr>
            <a:r>
              <a:rPr lang="en-US" dirty="0"/>
              <a:t>Jewish people being persecuted throughout history, including during the Nazi Holocaust</a:t>
            </a:r>
          </a:p>
          <a:p>
            <a:pPr marL="171450" indent="-171450">
              <a:buFont typeface="Arial" panose="020B0604020202020204" pitchFamily="34" charset="0"/>
              <a:buChar char="•"/>
            </a:pPr>
            <a:r>
              <a:rPr lang="en-US" dirty="0"/>
              <a:t>in recent history, Christians being persecuted and killed in some Muslim countries</a:t>
            </a:r>
          </a:p>
          <a:p>
            <a:pPr marL="171450" indent="-171450">
              <a:buFont typeface="Arial" panose="020B0604020202020204" pitchFamily="34" charset="0"/>
              <a:buChar char="•"/>
            </a:pPr>
            <a:r>
              <a:rPr lang="en-US" dirty="0"/>
              <a:t>extremist Christians in the U.S. attacking mosques and synagogues, killing innocent people </a:t>
            </a:r>
          </a:p>
          <a:p>
            <a:pPr marL="171450" indent="-171450">
              <a:buFont typeface="Arial" panose="020B0604020202020204" pitchFamily="34" charset="0"/>
              <a:buChar char="•"/>
            </a:pPr>
            <a:r>
              <a:rPr lang="en-US" dirty="0"/>
              <a:t>candidates for political offices being criticized for their religious beliefs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dirty="0"/>
          </a:p>
        </p:txBody>
      </p:sp>
    </p:spTree>
    <p:extLst>
      <p:ext uri="{BB962C8B-B14F-4D97-AF65-F5344CB8AC3E}">
        <p14:creationId xmlns:p14="http://schemas.microsoft.com/office/powerpoint/2010/main" val="31244540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 Benevolente82/Shutterstock.com</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students are probably most familiar with the Greek or Roman pantheon of gods and goddesses. You might have them work in small groups to name as many of these gods and goddesses as they can, as well as their powers and attributes. Ask the students the following questions: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Why would people worship these gods and goddesses?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How do these gods and goddesses compare to the one true God?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dirty="0">
                <a:solidFill>
                  <a:schemeClr val="bg1">
                    <a:lumMod val="65000"/>
                  </a:schemeClr>
                </a:solidFill>
              </a:rPr>
              <a:t>What was the relationship of these gods and goddesses with human beings? Would you describe it as positive or negative?</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dirty="0"/>
          </a:p>
        </p:txBody>
      </p:sp>
    </p:spTree>
    <p:extLst>
      <p:ext uri="{BB962C8B-B14F-4D97-AF65-F5344CB8AC3E}">
        <p14:creationId xmlns:p14="http://schemas.microsoft.com/office/powerpoint/2010/main" val="1957861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1524000"/>
            <a:ext cx="6400800" cy="2743200"/>
          </a:xfrm>
        </p:spPr>
        <p:txBody>
          <a:bodyPr/>
          <a:lstStyle/>
          <a:p>
            <a:r>
              <a:rPr lang="en-US" dirty="0"/>
              <a:t>The First Commandment:</a:t>
            </a:r>
            <a:br>
              <a:rPr lang="en-US" dirty="0"/>
            </a:br>
            <a:r>
              <a:rPr lang="en-US" dirty="0"/>
              <a:t>Faith, Not Idolatry</a:t>
            </a:r>
          </a:p>
        </p:txBody>
      </p:sp>
      <p:sp>
        <p:nvSpPr>
          <p:cNvPr id="3" name="Subtitle 2"/>
          <p:cNvSpPr txBox="1">
            <a:spLocks/>
          </p:cNvSpPr>
          <p:nvPr/>
        </p:nvSpPr>
        <p:spPr>
          <a:xfrm>
            <a:off x="76200" y="423672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2, Chapter 4</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TX006747</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85800"/>
          </a:xfrm>
        </p:spPr>
        <p:txBody>
          <a:bodyPr>
            <a:normAutofit/>
          </a:bodyPr>
          <a:lstStyle/>
          <a:p>
            <a:pPr algn="ctr"/>
            <a:r>
              <a:rPr lang="en-US" dirty="0"/>
              <a:t>Idolatry in the New Testament</a:t>
            </a:r>
          </a:p>
        </p:txBody>
      </p:sp>
      <p:sp>
        <p:nvSpPr>
          <p:cNvPr id="3" name="Content Placeholder 2"/>
          <p:cNvSpPr>
            <a:spLocks noGrp="1"/>
          </p:cNvSpPr>
          <p:nvPr>
            <p:ph idx="1"/>
          </p:nvPr>
        </p:nvSpPr>
        <p:spPr>
          <a:xfrm>
            <a:off x="4161767" y="1603248"/>
            <a:ext cx="4525033" cy="4648200"/>
          </a:xfrm>
        </p:spPr>
        <p:txBody>
          <a:bodyPr>
            <a:normAutofit/>
          </a:bodyPr>
          <a:lstStyle/>
          <a:p>
            <a:pPr marL="228600" indent="-228600">
              <a:lnSpc>
                <a:spcPct val="114000"/>
              </a:lnSpc>
            </a:pPr>
            <a:r>
              <a:rPr lang="en-US" sz="2200" dirty="0"/>
              <a:t>By the time of Jesus, the Jews had come to believe there was only one God.</a:t>
            </a:r>
          </a:p>
          <a:p>
            <a:pPr marL="228600" indent="-228600">
              <a:lnSpc>
                <a:spcPct val="114000"/>
              </a:lnSpc>
            </a:pPr>
            <a:r>
              <a:rPr lang="en-US" sz="2200" dirty="0"/>
              <a:t>Jesus warned against a different kind of idolatry, such as putting some worldly value—such as the love of money—at the center of your life. </a:t>
            </a:r>
          </a:p>
          <a:p>
            <a:pPr marL="228600" indent="-228600">
              <a:lnSpc>
                <a:spcPct val="114000"/>
              </a:lnSpc>
            </a:pPr>
            <a:r>
              <a:rPr lang="en-US" sz="2200" dirty="0"/>
              <a:t>This is the kind of idolatry that continues in today’s world.</a:t>
            </a:r>
          </a:p>
        </p:txBody>
      </p:sp>
      <p:pic>
        <p:nvPicPr>
          <p:cNvPr id="6" name="Picture 5" descr="Two people posing for a picture&#10;&#10;Description automatically generated">
            <a:extLst>
              <a:ext uri="{FF2B5EF4-FFF2-40B4-BE49-F238E27FC236}">
                <a16:creationId xmlns:a16="http://schemas.microsoft.com/office/drawing/2014/main" id="{EE886A7F-294B-5247-A53D-416AE662289D}"/>
              </a:ext>
            </a:extLst>
          </p:cNvPr>
          <p:cNvPicPr>
            <a:picLocks noChangeAspect="1"/>
          </p:cNvPicPr>
          <p:nvPr/>
        </p:nvPicPr>
        <p:blipFill rotWithShape="1">
          <a:blip r:embed="rId3">
            <a:extLst>
              <a:ext uri="{28A0092B-C50C-407E-A947-70E740481C1C}">
                <a14:useLocalDpi xmlns:a14="http://schemas.microsoft.com/office/drawing/2010/main" val="0"/>
              </a:ext>
            </a:extLst>
          </a:blip>
          <a:srcRect l="11515" r="23030"/>
          <a:stretch/>
        </p:blipFill>
        <p:spPr>
          <a:xfrm>
            <a:off x="0" y="1600200"/>
            <a:ext cx="3815542" cy="3886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3CEA246-0A60-A24B-A05B-F486165799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7" name="Title 1">
            <a:extLst>
              <a:ext uri="{FF2B5EF4-FFF2-40B4-BE49-F238E27FC236}">
                <a16:creationId xmlns:a16="http://schemas.microsoft.com/office/drawing/2014/main" id="{A0E82CCF-C080-5640-B7EA-168292E44AE7}"/>
              </a:ext>
            </a:extLst>
          </p:cNvPr>
          <p:cNvSpPr>
            <a:spLocks noGrp="1"/>
          </p:cNvSpPr>
          <p:nvPr>
            <p:ph type="title"/>
          </p:nvPr>
        </p:nvSpPr>
        <p:spPr>
          <a:xfrm>
            <a:off x="2590800" y="1371600"/>
            <a:ext cx="5867400" cy="533400"/>
          </a:xfrm>
        </p:spPr>
        <p:txBody>
          <a:bodyPr/>
          <a:lstStyle/>
          <a:p>
            <a:r>
              <a:rPr lang="en-US" dirty="0"/>
              <a:t>Discuss</a:t>
            </a:r>
          </a:p>
        </p:txBody>
      </p:sp>
      <p:sp>
        <p:nvSpPr>
          <p:cNvPr id="8" name="Content Placeholder 2">
            <a:extLst>
              <a:ext uri="{FF2B5EF4-FFF2-40B4-BE49-F238E27FC236}">
                <a16:creationId xmlns:a16="http://schemas.microsoft.com/office/drawing/2014/main" id="{28353E47-9457-E54F-BD87-E069C3382F7C}"/>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are the signs that you have crossed the line from having a normal and healthy interest in something to making it an idol</a:t>
            </a:r>
            <a:br>
              <a:rPr lang="en-US" dirty="0"/>
            </a:br>
            <a:r>
              <a:rPr lang="en-US" dirty="0"/>
              <a:t>in your life?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951037"/>
            <a:ext cx="4038600" cy="4297363"/>
          </a:xfrm>
        </p:spPr>
        <p:txBody>
          <a:bodyPr>
            <a:normAutofit/>
          </a:bodyPr>
          <a:lstStyle/>
          <a:p>
            <a:pPr marL="228600" indent="-228600"/>
            <a:r>
              <a:rPr lang="en-US" dirty="0"/>
              <a:t>A serious superstitious belief, including belief in magic and divination, is sinful.</a:t>
            </a:r>
          </a:p>
          <a:p>
            <a:pPr marL="228600" indent="-228600"/>
            <a:r>
              <a:rPr lang="en-US" dirty="0"/>
              <a:t>This is a sin because it attributes supernatural power to something besides God.</a:t>
            </a:r>
          </a:p>
        </p:txBody>
      </p:sp>
      <p:pic>
        <p:nvPicPr>
          <p:cNvPr id="6" name="Picture 5" descr="A picture containing table, person, indoor, person&#10;&#10;Description automatically generated">
            <a:extLst>
              <a:ext uri="{FF2B5EF4-FFF2-40B4-BE49-F238E27FC236}">
                <a16:creationId xmlns:a16="http://schemas.microsoft.com/office/drawing/2014/main" id="{CB269158-B893-D44E-B079-D2C8EEE31415}"/>
              </a:ext>
            </a:extLst>
          </p:cNvPr>
          <p:cNvPicPr>
            <a:picLocks noChangeAspect="1"/>
          </p:cNvPicPr>
          <p:nvPr/>
        </p:nvPicPr>
        <p:blipFill rotWithShape="1">
          <a:blip r:embed="rId3">
            <a:extLst>
              <a:ext uri="{28A0092B-C50C-407E-A947-70E740481C1C}">
                <a14:useLocalDpi xmlns:a14="http://schemas.microsoft.com/office/drawing/2010/main" val="0"/>
              </a:ext>
            </a:extLst>
          </a:blip>
          <a:srcRect l="12447" r="25997" b="-1"/>
          <a:stretch/>
        </p:blipFill>
        <p:spPr>
          <a:xfrm>
            <a:off x="5105400" y="1895857"/>
            <a:ext cx="4038600" cy="4297363"/>
          </a:xfrm>
          <a:prstGeom prst="rect">
            <a:avLst/>
          </a:prstGeom>
          <a:noFill/>
        </p:spPr>
      </p:pic>
      <p:sp>
        <p:nvSpPr>
          <p:cNvPr id="2" name="Title 1"/>
          <p:cNvSpPr>
            <a:spLocks noGrp="1"/>
          </p:cNvSpPr>
          <p:nvPr>
            <p:ph type="body" sz="quarter" idx="12"/>
          </p:nvPr>
        </p:nvSpPr>
        <p:spPr>
          <a:xfrm>
            <a:off x="304800" y="838200"/>
            <a:ext cx="7315200" cy="990600"/>
          </a:xfrm>
        </p:spPr>
        <p:txBody>
          <a:bodyPr>
            <a:noAutofit/>
          </a:bodyPr>
          <a:lstStyle/>
          <a:p>
            <a:r>
              <a:rPr lang="en-US" dirty="0"/>
              <a:t>	Sins against the First Commandment—Superstition</a:t>
            </a:r>
          </a:p>
        </p:txBody>
      </p:sp>
    </p:spTree>
    <p:extLst>
      <p:ext uri="{BB962C8B-B14F-4D97-AF65-F5344CB8AC3E}">
        <p14:creationId xmlns:p14="http://schemas.microsoft.com/office/powerpoint/2010/main" val="14173678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724402" y="1892807"/>
            <a:ext cx="4038600" cy="4297363"/>
          </a:xfrm>
        </p:spPr>
        <p:txBody>
          <a:bodyPr>
            <a:normAutofit lnSpcReduction="10000"/>
          </a:bodyPr>
          <a:lstStyle/>
          <a:p>
            <a:pPr marL="0" indent="0">
              <a:lnSpc>
                <a:spcPct val="114000"/>
              </a:lnSpc>
              <a:buNone/>
            </a:pPr>
            <a:r>
              <a:rPr lang="en-US" dirty="0"/>
              <a:t>Irreligion is anything that misuses or abuses religions or religious beliefs, such as:</a:t>
            </a:r>
          </a:p>
          <a:p>
            <a:pPr marL="228600" indent="-228600">
              <a:lnSpc>
                <a:spcPct val="114000"/>
              </a:lnSpc>
            </a:pPr>
            <a:r>
              <a:rPr lang="en-US" b="1" dirty="0"/>
              <a:t>sacrilege:</a:t>
            </a:r>
            <a:r>
              <a:rPr lang="en-US" dirty="0"/>
              <a:t> the abuse of religious persons, places, or things (such as the Seven Sacraments)</a:t>
            </a:r>
          </a:p>
          <a:p>
            <a:pPr marL="228600" indent="-228600">
              <a:lnSpc>
                <a:spcPct val="114000"/>
              </a:lnSpc>
            </a:pPr>
            <a:r>
              <a:rPr lang="en-US" b="1" dirty="0"/>
              <a:t>simony:</a:t>
            </a:r>
            <a:r>
              <a:rPr lang="en-US" dirty="0"/>
              <a:t> the inappropriate buying and selling of spiritual things and favors</a:t>
            </a:r>
          </a:p>
        </p:txBody>
      </p:sp>
      <p:sp>
        <p:nvSpPr>
          <p:cNvPr id="2" name="Title 1"/>
          <p:cNvSpPr>
            <a:spLocks noGrp="1"/>
          </p:cNvSpPr>
          <p:nvPr>
            <p:ph type="body" sz="quarter" idx="12"/>
          </p:nvPr>
        </p:nvSpPr>
        <p:spPr>
          <a:xfrm>
            <a:off x="1226060" y="838200"/>
            <a:ext cx="6996684" cy="963848"/>
          </a:xfrm>
        </p:spPr>
        <p:txBody>
          <a:bodyPr>
            <a:normAutofit/>
          </a:bodyPr>
          <a:lstStyle/>
          <a:p>
            <a:r>
              <a:rPr lang="en-US" dirty="0"/>
              <a:t>	Sins against the First Commandment—Irreligion</a:t>
            </a:r>
          </a:p>
        </p:txBody>
      </p:sp>
      <p:pic>
        <p:nvPicPr>
          <p:cNvPr id="6" name="Picture 5" descr="A close up of a garden&#10;&#10;Description automatically generated">
            <a:extLst>
              <a:ext uri="{FF2B5EF4-FFF2-40B4-BE49-F238E27FC236}">
                <a16:creationId xmlns:a16="http://schemas.microsoft.com/office/drawing/2014/main" id="{834FCA88-9D83-D34D-9F2F-8ABEB18F0FCB}"/>
              </a:ext>
            </a:extLst>
          </p:cNvPr>
          <p:cNvPicPr>
            <a:picLocks noChangeAspect="1"/>
          </p:cNvPicPr>
          <p:nvPr/>
        </p:nvPicPr>
        <p:blipFill rotWithShape="1">
          <a:blip r:embed="rId3">
            <a:extLst>
              <a:ext uri="{28A0092B-C50C-407E-A947-70E740481C1C}">
                <a14:useLocalDpi xmlns:a14="http://schemas.microsoft.com/office/drawing/2010/main" val="0"/>
              </a:ext>
            </a:extLst>
          </a:blip>
          <a:srcRect l="8563" r="2802"/>
          <a:stretch/>
        </p:blipFill>
        <p:spPr>
          <a:xfrm>
            <a:off x="0" y="1981200"/>
            <a:ext cx="4419600" cy="3324171"/>
          </a:xfrm>
          <a:prstGeom prst="rect">
            <a:avLst/>
          </a:prstGeom>
        </p:spPr>
      </p:pic>
    </p:spTree>
    <p:extLst>
      <p:ext uri="{BB962C8B-B14F-4D97-AF65-F5344CB8AC3E}">
        <p14:creationId xmlns:p14="http://schemas.microsoft.com/office/powerpoint/2010/main" val="2525359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914400"/>
            <a:ext cx="4572000" cy="533400"/>
          </a:xfrm>
        </p:spPr>
        <p:txBody>
          <a:bodyPr/>
          <a:lstStyle/>
          <a:p>
            <a:r>
              <a:rPr lang="en-US" dirty="0"/>
              <a:t>Atheism and Agnosticism</a:t>
            </a:r>
          </a:p>
        </p:txBody>
      </p:sp>
      <p:sp>
        <p:nvSpPr>
          <p:cNvPr id="3" name="Content Placeholder 2"/>
          <p:cNvSpPr>
            <a:spLocks noGrp="1"/>
          </p:cNvSpPr>
          <p:nvPr>
            <p:ph idx="1"/>
          </p:nvPr>
        </p:nvSpPr>
        <p:spPr>
          <a:xfrm>
            <a:off x="4495800" y="1676400"/>
            <a:ext cx="4419600" cy="4373563"/>
          </a:xfrm>
        </p:spPr>
        <p:txBody>
          <a:bodyPr>
            <a:normAutofit fontScale="92500" lnSpcReduction="10000"/>
          </a:bodyPr>
          <a:lstStyle/>
          <a:p>
            <a:pPr marL="228600" indent="-228600">
              <a:lnSpc>
                <a:spcPct val="114000"/>
              </a:lnSpc>
            </a:pPr>
            <a:r>
              <a:rPr lang="en-US" b="1" dirty="0"/>
              <a:t>Atheism</a:t>
            </a:r>
            <a:r>
              <a:rPr lang="en-US" dirty="0"/>
              <a:t> is the denial of God’s existence.</a:t>
            </a:r>
          </a:p>
          <a:p>
            <a:pPr marL="228600" indent="-228600">
              <a:lnSpc>
                <a:spcPct val="114000"/>
              </a:lnSpc>
            </a:pPr>
            <a:r>
              <a:rPr lang="en-US" b="1" dirty="0"/>
              <a:t>Agnosticism</a:t>
            </a:r>
            <a:r>
              <a:rPr lang="en-US" dirty="0"/>
              <a:t> is the belief that one cannot know anything about God.</a:t>
            </a:r>
          </a:p>
          <a:p>
            <a:pPr marL="228600" indent="-228600">
              <a:lnSpc>
                <a:spcPct val="114000"/>
              </a:lnSpc>
            </a:pPr>
            <a:r>
              <a:rPr lang="en-US" dirty="0"/>
              <a:t>In our relationships with</a:t>
            </a:r>
            <a:br>
              <a:rPr lang="en-US" dirty="0"/>
            </a:br>
            <a:r>
              <a:rPr lang="en-US" dirty="0"/>
              <a:t>atheists and agnostics, </a:t>
            </a:r>
            <a:br>
              <a:rPr lang="en-US" dirty="0"/>
            </a:br>
            <a:r>
              <a:rPr lang="en-US" dirty="0"/>
              <a:t>we want to be in respectful dialogue and avoid making simplistic judgments about them.</a:t>
            </a:r>
          </a:p>
        </p:txBody>
      </p:sp>
      <p:pic>
        <p:nvPicPr>
          <p:cNvPr id="5" name="Picture 4" descr="A close up of a street sign&#10;&#10;Description automatically generated">
            <a:extLst>
              <a:ext uri="{FF2B5EF4-FFF2-40B4-BE49-F238E27FC236}">
                <a16:creationId xmlns:a16="http://schemas.microsoft.com/office/drawing/2014/main" id="{5D68AE97-60DF-844B-AA44-B9D5AD3B5D15}"/>
              </a:ext>
            </a:extLst>
          </p:cNvPr>
          <p:cNvPicPr>
            <a:picLocks noChangeAspect="1"/>
          </p:cNvPicPr>
          <p:nvPr/>
        </p:nvPicPr>
        <p:blipFill rotWithShape="1">
          <a:blip r:embed="rId3">
            <a:extLst>
              <a:ext uri="{28A0092B-C50C-407E-A947-70E740481C1C}">
                <a14:useLocalDpi xmlns:a14="http://schemas.microsoft.com/office/drawing/2010/main" val="0"/>
              </a:ext>
            </a:extLst>
          </a:blip>
          <a:srcRect l="8332" t="11708" r="10417"/>
          <a:stretch/>
        </p:blipFill>
        <p:spPr>
          <a:xfrm>
            <a:off x="0" y="1752600"/>
            <a:ext cx="4255008" cy="308253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738886"/>
            <a:ext cx="7924800" cy="1905000"/>
          </a:xfrm>
        </p:spPr>
        <p:txBody>
          <a:bodyPr>
            <a:noAutofit/>
          </a:bodyPr>
          <a:lstStyle/>
          <a:p>
            <a:pPr algn="ctr"/>
            <a:r>
              <a:rPr lang="en-US" sz="3200" dirty="0"/>
              <a:t>Is there still such a thing as false gods?</a:t>
            </a:r>
          </a:p>
        </p:txBody>
      </p:sp>
      <p:sp>
        <p:nvSpPr>
          <p:cNvPr id="4" name="Title 4">
            <a:extLst>
              <a:ext uri="{FF2B5EF4-FFF2-40B4-BE49-F238E27FC236}">
                <a16:creationId xmlns:a16="http://schemas.microsoft.com/office/drawing/2014/main" id="{E064427F-10B8-3D4C-A118-41A0FE33DBDA}"/>
              </a:ext>
            </a:extLst>
          </p:cNvPr>
          <p:cNvSpPr txBox="1">
            <a:spLocks/>
          </p:cNvSpPr>
          <p:nvPr/>
        </p:nvSpPr>
        <p:spPr>
          <a:xfrm>
            <a:off x="914400" y="835698"/>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pic>
        <p:nvPicPr>
          <p:cNvPr id="7" name="Picture 6" descr="A person standing in a park&#10;&#10;Description automatically generated">
            <a:extLst>
              <a:ext uri="{FF2B5EF4-FFF2-40B4-BE49-F238E27FC236}">
                <a16:creationId xmlns:a16="http://schemas.microsoft.com/office/drawing/2014/main" id="{55C35A6F-D612-E945-A68D-DE17CCA52D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0" y="2217660"/>
            <a:ext cx="5486400" cy="3872753"/>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indoor, building, snow, brick&#10;&#10;Description automatically generated">
            <a:extLst>
              <a:ext uri="{FF2B5EF4-FFF2-40B4-BE49-F238E27FC236}">
                <a16:creationId xmlns:a16="http://schemas.microsoft.com/office/drawing/2014/main" id="{D385F755-4613-7A49-BC31-8E458B3D959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5174" y="2400300"/>
            <a:ext cx="3977702" cy="2686050"/>
          </a:xfrm>
          <a:prstGeom prst="rect">
            <a:avLst/>
          </a:prstGeom>
        </p:spPr>
      </p:pic>
      <p:sp>
        <p:nvSpPr>
          <p:cNvPr id="2" name="Title 1">
            <a:extLst>
              <a:ext uri="{FF2B5EF4-FFF2-40B4-BE49-F238E27FC236}">
                <a16:creationId xmlns:a16="http://schemas.microsoft.com/office/drawing/2014/main" id="{F1A2D701-0F65-4FFC-95B7-9FB4FDEBBA0D}"/>
              </a:ext>
            </a:extLst>
          </p:cNvPr>
          <p:cNvSpPr>
            <a:spLocks noGrp="1"/>
          </p:cNvSpPr>
          <p:nvPr>
            <p:ph type="title"/>
          </p:nvPr>
        </p:nvSpPr>
        <p:spPr>
          <a:xfrm>
            <a:off x="1443071" y="1694968"/>
            <a:ext cx="6172200" cy="400050"/>
          </a:xfrm>
        </p:spPr>
        <p:txBody>
          <a:bodyPr>
            <a:normAutofit fontScale="90000"/>
          </a:bodyPr>
          <a:lstStyle/>
          <a:p>
            <a:r>
              <a:rPr lang="en-US" dirty="0"/>
              <a:t>The Ten Commandments, Part 1</a:t>
            </a:r>
          </a:p>
        </p:txBody>
      </p:sp>
      <p:sp>
        <p:nvSpPr>
          <p:cNvPr id="3" name="Content Placeholder 2">
            <a:extLst>
              <a:ext uri="{FF2B5EF4-FFF2-40B4-BE49-F238E27FC236}">
                <a16:creationId xmlns:a16="http://schemas.microsoft.com/office/drawing/2014/main" id="{8F6BD06B-8D09-4FFD-9DAA-3054C3F13258}"/>
              </a:ext>
            </a:extLst>
          </p:cNvPr>
          <p:cNvSpPr>
            <a:spLocks noGrp="1"/>
          </p:cNvSpPr>
          <p:nvPr>
            <p:ph idx="1"/>
          </p:nvPr>
        </p:nvSpPr>
        <p:spPr>
          <a:xfrm>
            <a:off x="1256795" y="2286001"/>
            <a:ext cx="2911301" cy="3280172"/>
          </a:xfrm>
        </p:spPr>
        <p:txBody>
          <a:bodyPr>
            <a:normAutofit lnSpcReduction="10000"/>
          </a:bodyPr>
          <a:lstStyle/>
          <a:p>
            <a:pPr marL="171450" indent="-171450"/>
            <a:r>
              <a:rPr lang="en-US" sz="1700" dirty="0"/>
              <a:t>The First Commandment opens the first part of the Decalogue. </a:t>
            </a:r>
          </a:p>
          <a:p>
            <a:pPr marL="171450" indent="-171450"/>
            <a:r>
              <a:rPr lang="en-US" sz="1700" dirty="0"/>
              <a:t>The First through Third Commandments focus on</a:t>
            </a:r>
            <a:br>
              <a:rPr lang="en-US" sz="1700" dirty="0"/>
            </a:br>
            <a:r>
              <a:rPr lang="en-US" sz="1700" dirty="0"/>
              <a:t>our relationship with God.</a:t>
            </a:r>
          </a:p>
          <a:p>
            <a:pPr marL="171450" indent="-171450"/>
            <a:r>
              <a:rPr lang="en-US" sz="1700" dirty="0"/>
              <a:t>Their placement before</a:t>
            </a:r>
            <a:br>
              <a:rPr lang="en-US" sz="1700" dirty="0"/>
            </a:br>
            <a:r>
              <a:rPr lang="en-US" sz="1700" dirty="0"/>
              <a:t>the Fourth through Tenth Commandments shows that love of God is the basis for our love of neighbor. </a:t>
            </a:r>
          </a:p>
          <a:p>
            <a:endParaRPr lang="en-US" sz="1500" dirty="0"/>
          </a:p>
        </p:txBody>
      </p:sp>
      <p:sp>
        <p:nvSpPr>
          <p:cNvPr id="6" name="TextBox 5">
            <a:extLst>
              <a:ext uri="{FF2B5EF4-FFF2-40B4-BE49-F238E27FC236}">
                <a16:creationId xmlns:a16="http://schemas.microsoft.com/office/drawing/2014/main" id="{3B7DAA42-E8D2-8847-BB68-743185416C93}"/>
              </a:ext>
            </a:extLst>
          </p:cNvPr>
          <p:cNvSpPr txBox="1"/>
          <p:nvPr/>
        </p:nvSpPr>
        <p:spPr bwMode="auto">
          <a:xfrm>
            <a:off x="4301019" y="2849508"/>
            <a:ext cx="1588781" cy="2031325"/>
          </a:xfrm>
          <a:prstGeom prst="rect">
            <a:avLst/>
          </a:prstGeom>
          <a:noFill/>
          <a:ln w="9525">
            <a:noFill/>
            <a:miter lim="800000"/>
            <a:headEnd/>
            <a:tailEnd/>
          </a:ln>
        </p:spPr>
        <p:txBody>
          <a:bodyPr wrap="square" rtlCol="0">
            <a:spAutoFit/>
          </a:bodyPr>
          <a:lstStyle/>
          <a:p>
            <a:r>
              <a:rPr lang="en-US" sz="900" b="1" dirty="0">
                <a:solidFill>
                  <a:prstClr val="black"/>
                </a:solidFill>
                <a:latin typeface="Arial Narrow" panose="020B0604020202020204" pitchFamily="34" charset="0"/>
                <a:cs typeface="Arial Narrow" panose="020B0604020202020204" pitchFamily="34" charset="0"/>
              </a:rPr>
              <a:t>I am the Lord your God;</a:t>
            </a:r>
            <a:br>
              <a:rPr lang="en-US" sz="900" b="1" dirty="0">
                <a:solidFill>
                  <a:prstClr val="black"/>
                </a:solidFill>
                <a:latin typeface="Arial Narrow" panose="020B0604020202020204" pitchFamily="34" charset="0"/>
                <a:cs typeface="Arial Narrow" panose="020B0604020202020204" pitchFamily="34" charset="0"/>
              </a:rPr>
            </a:br>
            <a:r>
              <a:rPr lang="en-US" sz="900" b="1" dirty="0">
                <a:solidFill>
                  <a:prstClr val="black"/>
                </a:solidFill>
                <a:latin typeface="Arial Narrow" panose="020B0604020202020204" pitchFamily="34" charset="0"/>
                <a:cs typeface="Arial Narrow" panose="020B0604020202020204" pitchFamily="34" charset="0"/>
              </a:rPr>
              <a:t>you shall not have strange</a:t>
            </a:r>
            <a:br>
              <a:rPr lang="en-US" sz="900" b="1" dirty="0">
                <a:solidFill>
                  <a:prstClr val="black"/>
                </a:solidFill>
                <a:latin typeface="Arial Narrow" panose="020B0604020202020204" pitchFamily="34" charset="0"/>
                <a:cs typeface="Arial Narrow" panose="020B0604020202020204" pitchFamily="34" charset="0"/>
              </a:rPr>
            </a:br>
            <a:r>
              <a:rPr lang="en-US" sz="900" b="1" dirty="0">
                <a:solidFill>
                  <a:prstClr val="black"/>
                </a:solidFill>
                <a:latin typeface="Arial Narrow" panose="020B0604020202020204" pitchFamily="34" charset="0"/>
                <a:cs typeface="Arial Narrow" panose="020B0604020202020204" pitchFamily="34" charset="0"/>
              </a:rPr>
              <a:t>gods before me.</a:t>
            </a:r>
          </a:p>
          <a:p>
            <a:endParaRPr lang="en-US" sz="900" b="1" dirty="0">
              <a:solidFill>
                <a:prstClr val="black"/>
              </a:solidFill>
              <a:latin typeface="Arial Narrow" panose="020B0604020202020204" pitchFamily="34" charset="0"/>
              <a:cs typeface="Arial Narrow" panose="020B0604020202020204" pitchFamily="34" charset="0"/>
            </a:endParaRPr>
          </a:p>
          <a:p>
            <a:r>
              <a:rPr lang="en-US" sz="900" b="1" dirty="0">
                <a:solidFill>
                  <a:prstClr val="black"/>
                </a:solidFill>
                <a:latin typeface="Arial Narrow" panose="020B0604020202020204" pitchFamily="34" charset="0"/>
                <a:cs typeface="Arial Narrow" panose="020B0604020202020204" pitchFamily="34" charset="0"/>
              </a:rPr>
              <a:t>You shall not take the name</a:t>
            </a:r>
            <a:br>
              <a:rPr lang="en-US" sz="900" b="1" dirty="0">
                <a:solidFill>
                  <a:prstClr val="black"/>
                </a:solidFill>
                <a:latin typeface="Arial Narrow" panose="020B0604020202020204" pitchFamily="34" charset="0"/>
                <a:cs typeface="Arial Narrow" panose="020B0604020202020204" pitchFamily="34" charset="0"/>
              </a:rPr>
            </a:br>
            <a:r>
              <a:rPr lang="en-US" sz="900" b="1" dirty="0">
                <a:solidFill>
                  <a:prstClr val="black"/>
                </a:solidFill>
                <a:latin typeface="Arial Narrow" panose="020B0604020202020204" pitchFamily="34" charset="0"/>
                <a:cs typeface="Arial Narrow" panose="020B0604020202020204" pitchFamily="34" charset="0"/>
              </a:rPr>
              <a:t>of the Lord, your God, in vain.</a:t>
            </a:r>
          </a:p>
          <a:p>
            <a:endParaRPr lang="en-US" sz="900" b="1" dirty="0">
              <a:solidFill>
                <a:prstClr val="black"/>
              </a:solidFill>
              <a:latin typeface="Arial Narrow" panose="020B0604020202020204" pitchFamily="34" charset="0"/>
              <a:cs typeface="Arial Narrow" panose="020B0604020202020204" pitchFamily="34" charset="0"/>
            </a:endParaRPr>
          </a:p>
          <a:p>
            <a:r>
              <a:rPr lang="en-US" sz="900" b="1" dirty="0">
                <a:solidFill>
                  <a:prstClr val="black"/>
                </a:solidFill>
                <a:latin typeface="Arial Narrow" panose="020B0604020202020204" pitchFamily="34" charset="0"/>
                <a:cs typeface="Arial Narrow" panose="020B0604020202020204" pitchFamily="34" charset="0"/>
              </a:rPr>
              <a:t>Remember to keep holy the Lord’s Day.</a:t>
            </a:r>
          </a:p>
          <a:p>
            <a:endParaRPr lang="en-US" sz="900" b="1" dirty="0">
              <a:solidFill>
                <a:prstClr val="black"/>
              </a:solidFill>
              <a:latin typeface="Arial Narrow" panose="020B0604020202020204" pitchFamily="34" charset="0"/>
              <a:cs typeface="Arial Narrow" panose="020B0604020202020204" pitchFamily="34" charset="0"/>
            </a:endParaRPr>
          </a:p>
          <a:p>
            <a:r>
              <a:rPr lang="en-US" sz="900" b="1" dirty="0">
                <a:solidFill>
                  <a:prstClr val="black"/>
                </a:solidFill>
                <a:latin typeface="Arial Narrow" panose="020B0604020202020204" pitchFamily="34" charset="0"/>
                <a:cs typeface="Arial Narrow" panose="020B0604020202020204" pitchFamily="34" charset="0"/>
              </a:rPr>
              <a:t>Honor your father and your mother.</a:t>
            </a:r>
          </a:p>
          <a:p>
            <a:endParaRPr lang="en-US" sz="900" b="1" dirty="0">
              <a:solidFill>
                <a:prstClr val="black"/>
              </a:solidFill>
              <a:latin typeface="Arial Narrow" panose="020B0604020202020204" pitchFamily="34" charset="0"/>
              <a:cs typeface="Arial Narrow" panose="020B0604020202020204" pitchFamily="34" charset="0"/>
            </a:endParaRPr>
          </a:p>
          <a:p>
            <a:r>
              <a:rPr lang="en-US" sz="900" b="1" dirty="0">
                <a:solidFill>
                  <a:prstClr val="black"/>
                </a:solidFill>
                <a:latin typeface="Arial Narrow" panose="020B0604020202020204" pitchFamily="34" charset="0"/>
                <a:cs typeface="Arial Narrow" panose="020B0604020202020204" pitchFamily="34" charset="0"/>
              </a:rPr>
              <a:t>You shall not kill.</a:t>
            </a:r>
          </a:p>
        </p:txBody>
      </p:sp>
      <p:sp>
        <p:nvSpPr>
          <p:cNvPr id="9" name="TextBox 8">
            <a:extLst>
              <a:ext uri="{FF2B5EF4-FFF2-40B4-BE49-F238E27FC236}">
                <a16:creationId xmlns:a16="http://schemas.microsoft.com/office/drawing/2014/main" id="{B6BB9F02-E209-F745-9E14-6B3C1000D5A8}"/>
              </a:ext>
            </a:extLst>
          </p:cNvPr>
          <p:cNvSpPr txBox="1"/>
          <p:nvPr/>
        </p:nvSpPr>
        <p:spPr bwMode="auto">
          <a:xfrm rot="227378">
            <a:off x="6299594" y="3006849"/>
            <a:ext cx="1588781" cy="1754326"/>
          </a:xfrm>
          <a:prstGeom prst="rect">
            <a:avLst/>
          </a:prstGeom>
          <a:noFill/>
          <a:ln w="9525">
            <a:noFill/>
            <a:miter lim="800000"/>
            <a:headEnd/>
            <a:tailEnd/>
          </a:ln>
        </p:spPr>
        <p:txBody>
          <a:bodyPr wrap="square" rtlCol="0">
            <a:spAutoFit/>
          </a:bodyPr>
          <a:lstStyle/>
          <a:p>
            <a:r>
              <a:rPr lang="en-US" sz="900" b="1" dirty="0">
                <a:solidFill>
                  <a:prstClr val="black"/>
                </a:solidFill>
                <a:latin typeface="Arial Narrow" panose="020B0604020202020204" pitchFamily="34" charset="0"/>
                <a:cs typeface="Arial Narrow" panose="020B0604020202020204" pitchFamily="34" charset="0"/>
              </a:rPr>
              <a:t>You shall not commit adultery.</a:t>
            </a:r>
          </a:p>
          <a:p>
            <a:endParaRPr lang="en-US" sz="900" b="1" dirty="0">
              <a:solidFill>
                <a:prstClr val="black"/>
              </a:solidFill>
              <a:latin typeface="Arial Narrow" panose="020B0604020202020204" pitchFamily="34" charset="0"/>
              <a:cs typeface="Arial Narrow" panose="020B0604020202020204" pitchFamily="34" charset="0"/>
            </a:endParaRPr>
          </a:p>
          <a:p>
            <a:r>
              <a:rPr lang="en-US" sz="900" b="1" dirty="0">
                <a:solidFill>
                  <a:prstClr val="black"/>
                </a:solidFill>
                <a:latin typeface="Arial Narrow" panose="020B0604020202020204" pitchFamily="34" charset="0"/>
                <a:cs typeface="Arial Narrow" panose="020B0604020202020204" pitchFamily="34" charset="0"/>
              </a:rPr>
              <a:t>You shall not steal.</a:t>
            </a:r>
          </a:p>
          <a:p>
            <a:endParaRPr lang="en-US" sz="900" b="1" dirty="0">
              <a:solidFill>
                <a:prstClr val="black"/>
              </a:solidFill>
              <a:latin typeface="Arial Narrow" panose="020B0604020202020204" pitchFamily="34" charset="0"/>
              <a:cs typeface="Arial Narrow" panose="020B0604020202020204" pitchFamily="34" charset="0"/>
            </a:endParaRPr>
          </a:p>
          <a:p>
            <a:r>
              <a:rPr lang="en-US" sz="900" b="1" dirty="0">
                <a:solidFill>
                  <a:prstClr val="black"/>
                </a:solidFill>
                <a:latin typeface="Arial Narrow" panose="020B0604020202020204" pitchFamily="34" charset="0"/>
                <a:cs typeface="Arial Narrow" panose="020B0604020202020204" pitchFamily="34" charset="0"/>
              </a:rPr>
              <a:t>You shall not bear false witness against your neighbor.</a:t>
            </a:r>
          </a:p>
          <a:p>
            <a:endParaRPr lang="en-US" sz="900" b="1" dirty="0">
              <a:solidFill>
                <a:prstClr val="black"/>
              </a:solidFill>
              <a:latin typeface="Arial Narrow" panose="020B0604020202020204" pitchFamily="34" charset="0"/>
              <a:cs typeface="Arial Narrow" panose="020B0604020202020204" pitchFamily="34" charset="0"/>
            </a:endParaRPr>
          </a:p>
          <a:p>
            <a:r>
              <a:rPr lang="en-US" sz="900" b="1" dirty="0">
                <a:solidFill>
                  <a:prstClr val="black"/>
                </a:solidFill>
                <a:latin typeface="Arial Narrow" panose="020B0604020202020204" pitchFamily="34" charset="0"/>
                <a:cs typeface="Arial Narrow" panose="020B0604020202020204" pitchFamily="34" charset="0"/>
              </a:rPr>
              <a:t>You shall not covet your neighbor’s wife.</a:t>
            </a:r>
          </a:p>
          <a:p>
            <a:endParaRPr lang="en-US" sz="900" b="1" dirty="0">
              <a:solidFill>
                <a:prstClr val="black"/>
              </a:solidFill>
              <a:latin typeface="Arial Narrow" panose="020B0604020202020204" pitchFamily="34" charset="0"/>
              <a:cs typeface="Arial Narrow" panose="020B0604020202020204" pitchFamily="34" charset="0"/>
            </a:endParaRPr>
          </a:p>
          <a:p>
            <a:r>
              <a:rPr lang="en-US" sz="900" b="1" dirty="0">
                <a:solidFill>
                  <a:prstClr val="black"/>
                </a:solidFill>
                <a:latin typeface="Arial Narrow" panose="020B0604020202020204" pitchFamily="34" charset="0"/>
                <a:cs typeface="Arial Narrow" panose="020B0604020202020204" pitchFamily="34" charset="0"/>
              </a:rPr>
              <a:t>You shall not covet your neighbor’s goods.</a:t>
            </a:r>
          </a:p>
        </p:txBody>
      </p:sp>
    </p:spTree>
    <p:extLst>
      <p:ext uri="{BB962C8B-B14F-4D97-AF65-F5344CB8AC3E}">
        <p14:creationId xmlns:p14="http://schemas.microsoft.com/office/powerpoint/2010/main" val="121244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847344"/>
            <a:ext cx="8229600" cy="1143000"/>
          </a:xfrm>
        </p:spPr>
        <p:txBody>
          <a:bodyPr>
            <a:normAutofit/>
          </a:bodyPr>
          <a:lstStyle/>
          <a:p>
            <a:r>
              <a:rPr lang="en-US" dirty="0"/>
              <a:t>I am the Lord, your God. You shall not have strange Gods before me.</a:t>
            </a:r>
          </a:p>
        </p:txBody>
      </p:sp>
      <p:sp>
        <p:nvSpPr>
          <p:cNvPr id="6" name="Content Placeholder 5"/>
          <p:cNvSpPr>
            <a:spLocks noGrp="1"/>
          </p:cNvSpPr>
          <p:nvPr>
            <p:ph idx="1"/>
          </p:nvPr>
        </p:nvSpPr>
        <p:spPr>
          <a:xfrm>
            <a:off x="533400" y="2018093"/>
            <a:ext cx="7696200" cy="3992563"/>
          </a:xfrm>
        </p:spPr>
        <p:txBody>
          <a:bodyPr/>
          <a:lstStyle/>
          <a:p>
            <a:pPr marL="228600" indent="-228600">
              <a:lnSpc>
                <a:spcPct val="114000"/>
              </a:lnSpc>
            </a:pPr>
            <a:r>
              <a:rPr lang="en-US" dirty="0"/>
              <a:t>The First Commandment is the starting point of our moral life.</a:t>
            </a:r>
          </a:p>
          <a:p>
            <a:pPr marL="228600" indent="-228600">
              <a:lnSpc>
                <a:spcPct val="114000"/>
              </a:lnSpc>
            </a:pPr>
            <a:r>
              <a:rPr lang="en-US" dirty="0"/>
              <a:t>It calls us to put God</a:t>
            </a:r>
            <a:br>
              <a:rPr lang="en-US" dirty="0"/>
            </a:br>
            <a:r>
              <a:rPr lang="en-US" dirty="0"/>
              <a:t>first in our life.</a:t>
            </a:r>
          </a:p>
          <a:p>
            <a:pPr marL="228600" indent="-228600">
              <a:lnSpc>
                <a:spcPct val="114000"/>
              </a:lnSpc>
            </a:pPr>
            <a:r>
              <a:rPr lang="en-US" dirty="0"/>
              <a:t>The other command-</a:t>
            </a:r>
            <a:br>
              <a:rPr lang="en-US" dirty="0"/>
            </a:br>
            <a:r>
              <a:rPr lang="en-US" dirty="0"/>
              <a:t>ments depend on the</a:t>
            </a:r>
            <a:br>
              <a:rPr lang="en-US" dirty="0"/>
            </a:br>
            <a:r>
              <a:rPr lang="en-US" dirty="0"/>
              <a:t>First Commandment.</a:t>
            </a:r>
          </a:p>
        </p:txBody>
      </p:sp>
      <p:pic>
        <p:nvPicPr>
          <p:cNvPr id="8" name="Picture 7" descr="A person riding a wave on a cloudy day&#10;&#10;Description automatically generated">
            <a:extLst>
              <a:ext uri="{FF2B5EF4-FFF2-40B4-BE49-F238E27FC236}">
                <a16:creationId xmlns:a16="http://schemas.microsoft.com/office/drawing/2014/main" id="{6C64CEA0-8A18-0241-8F9E-3327ADC71D1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5744" y="2743200"/>
            <a:ext cx="5098256" cy="3398837"/>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731837"/>
            <a:ext cx="8229600" cy="914400"/>
          </a:xfrm>
        </p:spPr>
        <p:txBody>
          <a:bodyPr>
            <a:noAutofit/>
          </a:bodyPr>
          <a:lstStyle/>
          <a:p>
            <a:r>
              <a:rPr lang="en-US" sz="2600" dirty="0"/>
              <a:t>The First Commandment</a:t>
            </a:r>
            <a:br>
              <a:rPr lang="en-US" sz="2600" dirty="0"/>
            </a:br>
            <a:r>
              <a:rPr lang="en-US" sz="2600" dirty="0"/>
              <a:t>and the Theological Virtues</a:t>
            </a:r>
          </a:p>
        </p:txBody>
      </p:sp>
      <p:sp>
        <p:nvSpPr>
          <p:cNvPr id="3" name="Content Placeholder 2"/>
          <p:cNvSpPr>
            <a:spLocks noGrp="1"/>
          </p:cNvSpPr>
          <p:nvPr>
            <p:ph idx="1"/>
          </p:nvPr>
        </p:nvSpPr>
        <p:spPr>
          <a:xfrm>
            <a:off x="1143000" y="1679765"/>
            <a:ext cx="4038600" cy="4373563"/>
          </a:xfrm>
        </p:spPr>
        <p:txBody>
          <a:bodyPr>
            <a:normAutofit fontScale="92500"/>
          </a:bodyPr>
          <a:lstStyle/>
          <a:p>
            <a:pPr marL="228600" indent="-228600">
              <a:lnSpc>
                <a:spcPct val="124000"/>
              </a:lnSpc>
            </a:pPr>
            <a:r>
              <a:rPr lang="en-US" dirty="0"/>
              <a:t>The First Commandment is</a:t>
            </a:r>
            <a:br>
              <a:rPr lang="en-US" dirty="0"/>
            </a:br>
            <a:r>
              <a:rPr lang="en-US" dirty="0"/>
              <a:t>a natural expression of the Theological Virtues: faith, hope, and love.</a:t>
            </a:r>
          </a:p>
          <a:p>
            <a:pPr marL="228600" indent="-228600">
              <a:lnSpc>
                <a:spcPct val="124000"/>
              </a:lnSpc>
            </a:pPr>
            <a:r>
              <a:rPr lang="en-US" dirty="0"/>
              <a:t>Sins against the First Commandment happen when we fail to place our faith in God, to put our hope in his promises, and to love him with all our heart.</a:t>
            </a:r>
          </a:p>
        </p:txBody>
      </p:sp>
      <p:pic>
        <p:nvPicPr>
          <p:cNvPr id="8" name="Picture 7" descr="Logo&#10;&#10;Description automatically generated">
            <a:extLst>
              <a:ext uri="{FF2B5EF4-FFF2-40B4-BE49-F238E27FC236}">
                <a16:creationId xmlns:a16="http://schemas.microsoft.com/office/drawing/2014/main" id="{D36014A9-D863-F547-B531-E3EB248207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2402" y="1981200"/>
            <a:ext cx="3901598" cy="390159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6448" y="990600"/>
            <a:ext cx="8229600" cy="533400"/>
          </a:xfrm>
        </p:spPr>
        <p:txBody>
          <a:bodyPr>
            <a:normAutofit/>
          </a:bodyPr>
          <a:lstStyle/>
          <a:p>
            <a:pPr algn="ctr"/>
            <a:r>
              <a:rPr lang="en-US" dirty="0"/>
              <a:t>Sins against Faith, Hope, and Love</a:t>
            </a:r>
          </a:p>
        </p:txBody>
      </p:sp>
      <p:sp>
        <p:nvSpPr>
          <p:cNvPr id="3" name="Content Placeholder 2"/>
          <p:cNvSpPr>
            <a:spLocks noGrp="1"/>
          </p:cNvSpPr>
          <p:nvPr>
            <p:ph idx="1"/>
          </p:nvPr>
        </p:nvSpPr>
        <p:spPr>
          <a:xfrm>
            <a:off x="4953000" y="1767840"/>
            <a:ext cx="3896832" cy="4495800"/>
          </a:xfrm>
        </p:spPr>
        <p:txBody>
          <a:bodyPr>
            <a:normAutofit/>
          </a:bodyPr>
          <a:lstStyle/>
          <a:p>
            <a:pPr marL="228600" indent="-228600">
              <a:lnSpc>
                <a:spcPct val="114000"/>
              </a:lnSpc>
            </a:pPr>
            <a:r>
              <a:rPr lang="en-US" dirty="0"/>
              <a:t>Sins against faith: doubt (in God’s revealed truth), heresy, and apostasy</a:t>
            </a:r>
          </a:p>
          <a:p>
            <a:pPr marL="228600" indent="-228600">
              <a:lnSpc>
                <a:spcPct val="114000"/>
              </a:lnSpc>
            </a:pPr>
            <a:r>
              <a:rPr lang="en-US" dirty="0"/>
              <a:t>Sins against hope: religious despair and presumption</a:t>
            </a:r>
          </a:p>
          <a:p>
            <a:pPr marL="228600" indent="-228600">
              <a:lnSpc>
                <a:spcPct val="114000"/>
              </a:lnSpc>
            </a:pPr>
            <a:r>
              <a:rPr lang="en-US" dirty="0"/>
              <a:t>Sins against love: indifference, ingratitude, lukewarmness, and even hatred of God</a:t>
            </a:r>
          </a:p>
          <a:p>
            <a:endParaRPr lang="en-US" dirty="0"/>
          </a:p>
        </p:txBody>
      </p:sp>
      <p:pic>
        <p:nvPicPr>
          <p:cNvPr id="6" name="Picture 5" descr="A picture containing cake, paper, indoor, table&#10;&#10;Description automatically generated">
            <a:extLst>
              <a:ext uri="{FF2B5EF4-FFF2-40B4-BE49-F238E27FC236}">
                <a16:creationId xmlns:a16="http://schemas.microsoft.com/office/drawing/2014/main" id="{C46E1047-54E6-694B-955D-A9063AF74A1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36" y="1761744"/>
            <a:ext cx="4672584" cy="311505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FD2B4EA3-E4B5-224A-BDA9-45698A51CF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7" name="Title 1">
            <a:extLst>
              <a:ext uri="{FF2B5EF4-FFF2-40B4-BE49-F238E27FC236}">
                <a16:creationId xmlns:a16="http://schemas.microsoft.com/office/drawing/2014/main" id="{0E48DA88-692A-0D4C-85FC-9D08025653F3}"/>
              </a:ext>
            </a:extLst>
          </p:cNvPr>
          <p:cNvSpPr>
            <a:spLocks noGrp="1"/>
          </p:cNvSpPr>
          <p:nvPr>
            <p:ph type="title"/>
          </p:nvPr>
        </p:nvSpPr>
        <p:spPr>
          <a:xfrm>
            <a:off x="2590800" y="1371600"/>
            <a:ext cx="5867400" cy="533400"/>
          </a:xfrm>
        </p:spPr>
        <p:txBody>
          <a:bodyPr/>
          <a:lstStyle/>
          <a:p>
            <a:r>
              <a:rPr lang="en-US" dirty="0"/>
              <a:t>Discuss</a:t>
            </a:r>
          </a:p>
        </p:txBody>
      </p:sp>
      <p:sp>
        <p:nvSpPr>
          <p:cNvPr id="8" name="Content Placeholder 2">
            <a:extLst>
              <a:ext uri="{FF2B5EF4-FFF2-40B4-BE49-F238E27FC236}">
                <a16:creationId xmlns:a16="http://schemas.microsoft.com/office/drawing/2014/main" id="{837741DA-FCCC-2E47-BF31-CCE5DC3873FE}"/>
              </a:ext>
            </a:extLst>
          </p:cNvPr>
          <p:cNvSpPr txBox="1">
            <a:spLocks/>
          </p:cNvSpPr>
          <p:nvPr/>
        </p:nvSpPr>
        <p:spPr>
          <a:xfrm>
            <a:off x="2743200" y="1994388"/>
            <a:ext cx="48768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What do the sins against faith, hope, and love look like in today’s world? </a:t>
            </a:r>
          </a:p>
        </p:txBody>
      </p:sp>
    </p:spTree>
    <p:extLst>
      <p:ext uri="{BB962C8B-B14F-4D97-AF65-F5344CB8AC3E}">
        <p14:creationId xmlns:p14="http://schemas.microsoft.com/office/powerpoint/2010/main" val="39237846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7D36A02E-DF92-4555-A9C8-0292C08A2028}"/>
              </a:ext>
            </a:extLst>
          </p:cNvPr>
          <p:cNvSpPr txBox="1">
            <a:spLocks/>
          </p:cNvSpPr>
          <p:nvPr/>
        </p:nvSpPr>
        <p:spPr>
          <a:xfrm>
            <a:off x="914400" y="1646237"/>
            <a:ext cx="7772400" cy="46021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28600" indent="-228600">
              <a:lnSpc>
                <a:spcPct val="114000"/>
              </a:lnSpc>
            </a:pPr>
            <a:r>
              <a:rPr lang="en-US" dirty="0"/>
              <a:t>Our belief in God and the religion</a:t>
            </a:r>
            <a:br>
              <a:rPr lang="en-US" dirty="0"/>
            </a:br>
            <a:r>
              <a:rPr lang="en-US" dirty="0"/>
              <a:t>we practice go hand in hand.</a:t>
            </a:r>
          </a:p>
          <a:p>
            <a:pPr marL="228600" indent="-228600">
              <a:lnSpc>
                <a:spcPct val="114000"/>
              </a:lnSpc>
            </a:pPr>
            <a:r>
              <a:rPr lang="en-US" dirty="0"/>
              <a:t>Every person should</a:t>
            </a:r>
            <a:br>
              <a:rPr lang="en-US" dirty="0"/>
            </a:br>
            <a:r>
              <a:rPr lang="en-US" dirty="0"/>
              <a:t>be free to practice</a:t>
            </a:r>
            <a:br>
              <a:rPr lang="en-US" dirty="0"/>
            </a:br>
            <a:r>
              <a:rPr lang="en-US" dirty="0"/>
              <a:t>their chosen religious</a:t>
            </a:r>
            <a:br>
              <a:rPr lang="en-US" dirty="0"/>
            </a:br>
            <a:r>
              <a:rPr lang="en-US" dirty="0"/>
              <a:t>beliefs.</a:t>
            </a:r>
          </a:p>
          <a:p>
            <a:pPr marL="228600" indent="-228600">
              <a:lnSpc>
                <a:spcPct val="114000"/>
              </a:lnSpc>
            </a:pPr>
            <a:r>
              <a:rPr lang="en-US" dirty="0"/>
              <a:t>The Catholic Church</a:t>
            </a:r>
            <a:br>
              <a:rPr lang="en-US" dirty="0"/>
            </a:br>
            <a:r>
              <a:rPr lang="en-US" dirty="0"/>
              <a:t>is strongly against</a:t>
            </a:r>
            <a:br>
              <a:rPr lang="en-US" dirty="0"/>
            </a:br>
            <a:r>
              <a:rPr lang="en-US" dirty="0"/>
              <a:t>any state-mandated</a:t>
            </a:r>
            <a:br>
              <a:rPr lang="en-US" dirty="0"/>
            </a:br>
            <a:r>
              <a:rPr lang="en-US" dirty="0"/>
              <a:t>religion.</a:t>
            </a:r>
          </a:p>
        </p:txBody>
      </p:sp>
      <p:sp>
        <p:nvSpPr>
          <p:cNvPr id="2" name="Title 1"/>
          <p:cNvSpPr>
            <a:spLocks noGrp="1"/>
          </p:cNvSpPr>
          <p:nvPr>
            <p:ph type="body" sz="quarter" idx="12"/>
          </p:nvPr>
        </p:nvSpPr>
        <p:spPr>
          <a:xfrm>
            <a:off x="914400" y="914400"/>
            <a:ext cx="7315200" cy="609600"/>
          </a:xfrm>
        </p:spPr>
        <p:txBody>
          <a:bodyPr vert="horz" lIns="91440" tIns="45720" rIns="91440" bIns="45720" rtlCol="0">
            <a:normAutofit/>
          </a:bodyPr>
          <a:lstStyle/>
          <a:p>
            <a:r>
              <a:rPr lang="en-US" b="1" kern="1200" dirty="0">
                <a:latin typeface="Arial" pitchFamily="34" charset="0"/>
                <a:ea typeface="+mn-ea"/>
                <a:cs typeface="Arial" pitchFamily="34" charset="0"/>
              </a:rPr>
              <a:t>Religious Freedom</a:t>
            </a:r>
          </a:p>
        </p:txBody>
      </p:sp>
      <p:pic>
        <p:nvPicPr>
          <p:cNvPr id="5" name="Picture 4" descr="A stop sign in front of a tree&#10;&#10;Description automatically generated">
            <a:extLst>
              <a:ext uri="{FF2B5EF4-FFF2-40B4-BE49-F238E27FC236}">
                <a16:creationId xmlns:a16="http://schemas.microsoft.com/office/drawing/2014/main" id="{2ED71BEA-1FB2-CF44-AE42-7BC1867F12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57700" y="2743200"/>
            <a:ext cx="4686300" cy="312420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81933"/>
            <a:ext cx="8229600" cy="685800"/>
          </a:xfrm>
        </p:spPr>
        <p:txBody>
          <a:bodyPr/>
          <a:lstStyle/>
          <a:p>
            <a:r>
              <a:rPr lang="en-US" dirty="0"/>
              <a:t>Idolatry in the Old Testament</a:t>
            </a:r>
          </a:p>
        </p:txBody>
      </p:sp>
      <p:sp>
        <p:nvSpPr>
          <p:cNvPr id="3" name="Content Placeholder 2"/>
          <p:cNvSpPr>
            <a:spLocks noGrp="1"/>
          </p:cNvSpPr>
          <p:nvPr>
            <p:ph idx="1"/>
          </p:nvPr>
        </p:nvSpPr>
        <p:spPr>
          <a:xfrm>
            <a:off x="609600" y="1807304"/>
            <a:ext cx="4267200" cy="4068763"/>
          </a:xfrm>
        </p:spPr>
        <p:txBody>
          <a:bodyPr>
            <a:normAutofit fontScale="92500"/>
          </a:bodyPr>
          <a:lstStyle/>
          <a:p>
            <a:pPr marL="0" indent="0">
              <a:lnSpc>
                <a:spcPct val="114000"/>
              </a:lnSpc>
              <a:buNone/>
            </a:pPr>
            <a:r>
              <a:rPr lang="en-US" b="1" dirty="0"/>
              <a:t>Idolatry</a:t>
            </a:r>
            <a:r>
              <a:rPr lang="en-US" dirty="0"/>
              <a:t> is the worship of false gods and is a primary sin against the First Commandment.</a:t>
            </a:r>
          </a:p>
          <a:p>
            <a:pPr marL="228600" indent="-228600">
              <a:lnSpc>
                <a:spcPct val="114000"/>
              </a:lnSpc>
            </a:pPr>
            <a:r>
              <a:rPr lang="en-US" dirty="0"/>
              <a:t>In the Old Testament, this was literally the worship of foreign gods and goddesses such as Baal and Asherah.</a:t>
            </a:r>
          </a:p>
          <a:p>
            <a:pPr marL="228600" indent="-228600">
              <a:lnSpc>
                <a:spcPct val="114000"/>
              </a:lnSpc>
            </a:pPr>
            <a:r>
              <a:rPr lang="en-US" dirty="0"/>
              <a:t>The idea of only one god was still not completely understood.</a:t>
            </a:r>
          </a:p>
        </p:txBody>
      </p:sp>
      <p:pic>
        <p:nvPicPr>
          <p:cNvPr id="8" name="Picture 7" descr="A close up of a tattoo&#10;&#10;Description automatically generated">
            <a:extLst>
              <a:ext uri="{FF2B5EF4-FFF2-40B4-BE49-F238E27FC236}">
                <a16:creationId xmlns:a16="http://schemas.microsoft.com/office/drawing/2014/main" id="{D17A7C5F-5713-3844-B7DD-8828EFA0DA9C}"/>
              </a:ext>
            </a:extLst>
          </p:cNvPr>
          <p:cNvPicPr>
            <a:picLocks noChangeAspect="1"/>
          </p:cNvPicPr>
          <p:nvPr/>
        </p:nvPicPr>
        <p:blipFill rotWithShape="1">
          <a:blip r:embed="rId3">
            <a:extLst>
              <a:ext uri="{28A0092B-C50C-407E-A947-70E740481C1C}">
                <a14:useLocalDpi xmlns:a14="http://schemas.microsoft.com/office/drawing/2010/main" val="0"/>
              </a:ext>
            </a:extLst>
          </a:blip>
          <a:srcRect l="12500" r="12500"/>
          <a:stretch/>
        </p:blipFill>
        <p:spPr>
          <a:xfrm>
            <a:off x="5157610" y="1846928"/>
            <a:ext cx="3992486" cy="3526696"/>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TotalTime>
  <Words>1649</Words>
  <Application>Microsoft Office PowerPoint</Application>
  <PresentationFormat>On-screen Show (4:3)</PresentationFormat>
  <Paragraphs>127</Paragraphs>
  <Slides>14</Slides>
  <Notes>14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14</vt:i4>
      </vt:variant>
    </vt:vector>
  </HeadingPairs>
  <TitlesOfParts>
    <vt:vector size="18" baseType="lpstr">
      <vt:lpstr>Arial</vt:lpstr>
      <vt:lpstr>Arial Narrow</vt:lpstr>
      <vt:lpstr>Calibri</vt:lpstr>
      <vt:lpstr>LIC Presentation template</vt:lpstr>
      <vt:lpstr>The First Commandment: Faith, Not Idolatry</vt:lpstr>
      <vt:lpstr>Is there still such a thing as false gods?</vt:lpstr>
      <vt:lpstr>The Ten Commandments, Part 1</vt:lpstr>
      <vt:lpstr>I am the Lord, your God. You shall not have strange Gods before me.</vt:lpstr>
      <vt:lpstr>The First Commandment and the Theological Virtues</vt:lpstr>
      <vt:lpstr>Sins against Faith, Hope, and Love</vt:lpstr>
      <vt:lpstr>Discuss</vt:lpstr>
      <vt:lpstr>PowerPoint Presentation</vt:lpstr>
      <vt:lpstr>Idolatry in the Old Testament</vt:lpstr>
      <vt:lpstr>Idolatry in the New Testament</vt:lpstr>
      <vt:lpstr>Discuss</vt:lpstr>
      <vt:lpstr>PowerPoint Presentation</vt:lpstr>
      <vt:lpstr>PowerPoint Presentation</vt:lpstr>
      <vt:lpstr>Atheism and Agnosticism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First Commandment: Faith, Not Idolatry</dc:title>
  <dc:creator>Jill Johnson</dc:creator>
  <cp:lastModifiedBy>Becky Gochanour</cp:lastModifiedBy>
  <cp:revision>21</cp:revision>
  <dcterms:created xsi:type="dcterms:W3CDTF">2020-11-04T13:41:34Z</dcterms:created>
  <dcterms:modified xsi:type="dcterms:W3CDTF">2020-12-02T20:06:19Z</dcterms:modified>
</cp:coreProperties>
</file>